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81" r:id="rId2"/>
    <p:sldId id="263" r:id="rId3"/>
    <p:sldId id="295" r:id="rId4"/>
    <p:sldId id="296" r:id="rId5"/>
    <p:sldId id="271" r:id="rId6"/>
    <p:sldId id="266" r:id="rId7"/>
    <p:sldId id="269" r:id="rId8"/>
    <p:sldId id="298" r:id="rId9"/>
    <p:sldId id="297" r:id="rId10"/>
    <p:sldId id="289" r:id="rId11"/>
    <p:sldId id="287" r:id="rId12"/>
    <p:sldId id="280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973" autoAdjust="0"/>
  </p:normalViewPr>
  <p:slideViewPr>
    <p:cSldViewPr>
      <p:cViewPr varScale="1">
        <p:scale>
          <a:sx n="41" d="100"/>
          <a:sy n="41" d="100"/>
        </p:scale>
        <p:origin x="-7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charset="-128"/>
              </a:rPr>
              <a:t>Note: on handout instead so that partners have to talk about it and people are more likely to engage in the math if the answer isn’t right there for them.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charset="-128"/>
              </a:rPr>
              <a:t>Note: on handout instead so that partners have to talk about it and people are more likely to engage in the math if the answer isn’t right there for them.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52D7B-80CA-45F4-9A9E-D14CF7F7B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F2397-2777-4D52-8896-F8BC06B61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5904A-53C5-4E40-B6E9-EAE136003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82995-4988-46F3-86E7-A42586628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2D981-F7A5-426F-8ED6-BE2F335FC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BC921-5586-4B1B-852E-945871E64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F5D36-554A-4788-B5EC-4B806D99A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92D12-8CA3-420F-935E-A58C348C0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72D00-7DC6-481F-B6D9-7F55602A7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BA233-EB56-4748-8E86-18A0FD798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1074F-B76B-4844-B354-87508D8FE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BE49211-70A0-4E9E-85D7-D25EDCC01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509713"/>
          </a:xfrm>
        </p:spPr>
        <p:txBody>
          <a:bodyPr/>
          <a:lstStyle/>
          <a:p>
            <a:r>
              <a:rPr lang="en-US" smtClean="0"/>
              <a:t>Patterning and Algebra</a:t>
            </a:r>
            <a:br>
              <a:rPr lang="en-US" smtClean="0"/>
            </a:br>
            <a:r>
              <a:rPr lang="en-US" smtClean="0"/>
              <a:t>Breakout 3…Responding to Students Over Time</a:t>
            </a:r>
          </a:p>
        </p:txBody>
      </p:sp>
      <p:sp>
        <p:nvSpPr>
          <p:cNvPr id="20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39F3B3-192D-4BF5-8E81-533271D79298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2052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E:\Beach Images\Beach &amp; Water (A - B)\Beach Balls 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552700"/>
            <a:ext cx="3044825" cy="323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509713"/>
          </a:xfrm>
        </p:spPr>
        <p:txBody>
          <a:bodyPr/>
          <a:lstStyle/>
          <a:p>
            <a:r>
              <a:rPr lang="en-US" sz="4800" smtClean="0"/>
              <a:t>Dotmocracy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914400" y="1981200"/>
            <a:ext cx="7772400" cy="4876800"/>
          </a:xfrm>
        </p:spPr>
        <p:txBody>
          <a:bodyPr/>
          <a:lstStyle/>
          <a:p>
            <a:r>
              <a:rPr lang="en-US" sz="4000" smtClean="0"/>
              <a:t>Using the student samples look for evidence of multiplicative thinking, generalizations and multiple representations. </a:t>
            </a:r>
          </a:p>
        </p:txBody>
      </p:sp>
      <p:sp>
        <p:nvSpPr>
          <p:cNvPr id="11268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5F969B49-6192-4B08-BC41-FFDBBA897AD0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10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1269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381000" y="381000"/>
            <a:ext cx="8229600" cy="1509713"/>
          </a:xfrm>
        </p:spPr>
        <p:txBody>
          <a:bodyPr/>
          <a:lstStyle/>
          <a:p>
            <a:pPr indent="0"/>
            <a:r>
              <a:rPr lang="en-US" smtClean="0"/>
              <a:t>Success Criteria…revisited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609600" y="1981200"/>
            <a:ext cx="7543800" cy="2438400"/>
          </a:xfrm>
        </p:spPr>
        <p:txBody>
          <a:bodyPr/>
          <a:lstStyle/>
          <a:p>
            <a:r>
              <a:rPr lang="en-US" sz="3600" smtClean="0"/>
              <a:t>As a table, discuss any changes you would make to your previously constructed success criteria now that you had the opportunity to engage in the Math Congress.  </a:t>
            </a:r>
          </a:p>
        </p:txBody>
      </p:sp>
      <p:sp>
        <p:nvSpPr>
          <p:cNvPr id="12292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B34CAE0F-B75D-4796-AA77-AB046E47398C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2293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Further Consolidation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95400" y="4114800"/>
            <a:ext cx="5867400" cy="1905000"/>
          </a:xfrm>
        </p:spPr>
        <p:txBody>
          <a:bodyPr/>
          <a:lstStyle/>
          <a:p>
            <a:r>
              <a:rPr lang="en-US" sz="2800" smtClean="0"/>
              <a:t>Develop success criteria which would help you provide descriptive feedback overtime. </a:t>
            </a:r>
          </a:p>
          <a:p>
            <a:endParaRPr lang="en-US" sz="2800" smtClean="0"/>
          </a:p>
          <a:p>
            <a:pPr>
              <a:buFont typeface="Arial" pitchFamily="34" charset="0"/>
              <a:buNone/>
            </a:pPr>
            <a:r>
              <a:rPr lang="en-US" smtClean="0"/>
              <a:t>    </a:t>
            </a:r>
          </a:p>
          <a:p>
            <a:pPr lvl="1">
              <a:buFont typeface="Arial" pitchFamily="34" charset="0"/>
              <a:buNone/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9508C3-EF64-4988-BDF8-9FA9790D4B78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331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Content Placeholder 2"/>
          <p:cNvSpPr>
            <a:spLocks/>
          </p:cNvSpPr>
          <p:nvPr/>
        </p:nvSpPr>
        <p:spPr bwMode="auto">
          <a:xfrm>
            <a:off x="1905000" y="1447800"/>
            <a:ext cx="4876800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endParaRPr lang="en-CA" sz="2000">
              <a:solidFill>
                <a:schemeClr val="tx1"/>
              </a:solidFill>
            </a:endParaRP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endParaRPr lang="en-CA" sz="2000">
              <a:solidFill>
                <a:schemeClr val="tx1"/>
              </a:solidFill>
            </a:endParaRP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r>
              <a:rPr lang="en-CA" sz="2000">
                <a:solidFill>
                  <a:schemeClr val="tx1"/>
                </a:solidFill>
              </a:rPr>
              <a:t>This is a 3x3 grid of squares with only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r>
              <a:rPr lang="en-CA" sz="2000">
                <a:solidFill>
                  <a:schemeClr val="tx1"/>
                </a:solidFill>
              </a:rPr>
              <a:t> the outside edge shaded.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r>
              <a:rPr lang="en-CA" sz="2000">
                <a:solidFill>
                  <a:schemeClr val="tx1"/>
                </a:solidFill>
              </a:rPr>
              <a:t>If you had a grid of 100 squares, how 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r>
              <a:rPr lang="en-CA" sz="2000">
                <a:solidFill>
                  <a:schemeClr val="tx1"/>
                </a:solidFill>
              </a:rPr>
              <a:t>many would be shaded?</a:t>
            </a:r>
            <a:endParaRPr lang="en-US" sz="2000">
              <a:solidFill>
                <a:schemeClr val="tx1"/>
              </a:solidFill>
            </a:endParaRP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pitchFamily="34" charset="0"/>
              <a:buNone/>
            </a:pPr>
            <a:r>
              <a:rPr lang="en-US" sz="3200">
                <a:solidFill>
                  <a:schemeClr val="tx1"/>
                </a:solidFill>
              </a:rPr>
              <a:t>    </a:t>
            </a:r>
          </a:p>
          <a:p>
            <a:pPr marL="731838" lvl="1" indent="-285750" eaLnBrk="0" hangingPunct="0">
              <a:spcBef>
                <a:spcPts val="600"/>
              </a:spcBef>
              <a:buSzPct val="100000"/>
              <a:buFont typeface="Arial" pitchFamily="34" charset="0"/>
              <a:buNone/>
            </a:pPr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13319" name="Group 9"/>
          <p:cNvGrpSpPr>
            <a:grpSpLocks/>
          </p:cNvGrpSpPr>
          <p:nvPr/>
        </p:nvGrpSpPr>
        <p:grpSpPr bwMode="auto">
          <a:xfrm>
            <a:off x="3429000" y="1295400"/>
            <a:ext cx="1143000" cy="990600"/>
            <a:chOff x="3760" y="2780"/>
            <a:chExt cx="3000" cy="3180"/>
          </a:xfrm>
        </p:grpSpPr>
        <p:sp>
          <p:nvSpPr>
            <p:cNvPr id="13320" name="Rectangle 10"/>
            <p:cNvSpPr>
              <a:spLocks noChangeArrowheads="1"/>
            </p:cNvSpPr>
            <p:nvPr/>
          </p:nvSpPr>
          <p:spPr bwMode="auto">
            <a:xfrm>
              <a:off x="3760" y="278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1" name="Rectangle 11"/>
            <p:cNvSpPr>
              <a:spLocks noChangeArrowheads="1"/>
            </p:cNvSpPr>
            <p:nvPr/>
          </p:nvSpPr>
          <p:spPr bwMode="auto">
            <a:xfrm>
              <a:off x="4760" y="278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2" name="Rectangle 12"/>
            <p:cNvSpPr>
              <a:spLocks noChangeArrowheads="1"/>
            </p:cNvSpPr>
            <p:nvPr/>
          </p:nvSpPr>
          <p:spPr bwMode="auto">
            <a:xfrm>
              <a:off x="5760" y="278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3" name="Rectangle 13"/>
            <p:cNvSpPr>
              <a:spLocks noChangeArrowheads="1"/>
            </p:cNvSpPr>
            <p:nvPr/>
          </p:nvSpPr>
          <p:spPr bwMode="auto">
            <a:xfrm>
              <a:off x="3760" y="384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4" name="Rectangle 14"/>
            <p:cNvSpPr>
              <a:spLocks noChangeArrowheads="1"/>
            </p:cNvSpPr>
            <p:nvPr/>
          </p:nvSpPr>
          <p:spPr bwMode="auto">
            <a:xfrm>
              <a:off x="4760" y="3840"/>
              <a:ext cx="1000" cy="106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5" name="Rectangle 15"/>
            <p:cNvSpPr>
              <a:spLocks noChangeArrowheads="1"/>
            </p:cNvSpPr>
            <p:nvPr/>
          </p:nvSpPr>
          <p:spPr bwMode="auto">
            <a:xfrm>
              <a:off x="5760" y="384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6" name="Rectangle 16"/>
            <p:cNvSpPr>
              <a:spLocks noChangeArrowheads="1"/>
            </p:cNvSpPr>
            <p:nvPr/>
          </p:nvSpPr>
          <p:spPr bwMode="auto">
            <a:xfrm>
              <a:off x="3760" y="490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7" name="Rectangle 17"/>
            <p:cNvSpPr>
              <a:spLocks noChangeArrowheads="1"/>
            </p:cNvSpPr>
            <p:nvPr/>
          </p:nvSpPr>
          <p:spPr bwMode="auto">
            <a:xfrm>
              <a:off x="4760" y="490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28" name="Rectangle 18"/>
            <p:cNvSpPr>
              <a:spLocks noChangeArrowheads="1"/>
            </p:cNvSpPr>
            <p:nvPr/>
          </p:nvSpPr>
          <p:spPr bwMode="auto">
            <a:xfrm>
              <a:off x="5760" y="4900"/>
              <a:ext cx="1000" cy="106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447800" y="2209800"/>
            <a:ext cx="6019800" cy="1509713"/>
          </a:xfrm>
        </p:spPr>
        <p:txBody>
          <a:bodyPr/>
          <a:lstStyle/>
          <a:p>
            <a:pPr indent="0" algn="ctr"/>
            <a:r>
              <a:rPr lang="en-US" sz="4800" b="1" smtClean="0"/>
              <a:t>Clapping Activity!</a:t>
            </a:r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AC46E33-1A0F-4729-988F-1066F94FCED9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3076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457200" y="533400"/>
            <a:ext cx="8229600" cy="1509713"/>
          </a:xfrm>
        </p:spPr>
        <p:txBody>
          <a:bodyPr/>
          <a:lstStyle/>
          <a:p>
            <a:pPr indent="0"/>
            <a:r>
              <a:rPr lang="en-US" smtClean="0"/>
              <a:t>Triangle Dot Problem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1447800" y="3429000"/>
            <a:ext cx="6400800" cy="2590800"/>
          </a:xfrm>
        </p:spPr>
        <p:txBody>
          <a:bodyPr/>
          <a:lstStyle/>
          <a:p>
            <a:pPr marL="742950" lvl="1">
              <a:buFont typeface="Arial" pitchFamily="34" charset="0"/>
              <a:buNone/>
            </a:pPr>
            <a:r>
              <a:rPr lang="en-CA" sz="2000" smtClean="0"/>
              <a:t>Above is a 4 dot triangle where each side has 4 </a:t>
            </a:r>
          </a:p>
          <a:p>
            <a:pPr marL="742950" lvl="1">
              <a:buFont typeface="Arial" pitchFamily="34" charset="0"/>
              <a:buNone/>
            </a:pPr>
            <a:r>
              <a:rPr lang="en-CA" sz="2000" smtClean="0"/>
              <a:t>dots.  It is made using a total of 9 dots.</a:t>
            </a:r>
          </a:p>
          <a:p>
            <a:pPr marL="742950" lvl="1">
              <a:buFont typeface="Arial" pitchFamily="34" charset="0"/>
              <a:buNone/>
            </a:pPr>
            <a:r>
              <a:rPr lang="en-CA" sz="2000" smtClean="0"/>
              <a:t>The next triangle is a 6 dot triangle.  It has a </a:t>
            </a:r>
          </a:p>
          <a:p>
            <a:pPr marL="742950" lvl="1">
              <a:buFont typeface="Arial" pitchFamily="34" charset="0"/>
              <a:buNone/>
            </a:pPr>
            <a:r>
              <a:rPr lang="en-CA" sz="2000" smtClean="0"/>
              <a:t>total of 15 dots.</a:t>
            </a:r>
          </a:p>
          <a:p>
            <a:pPr marL="742950" lvl="1">
              <a:buFont typeface="Arial" pitchFamily="34" charset="0"/>
              <a:buNone/>
            </a:pPr>
            <a:r>
              <a:rPr lang="en-CA" sz="2000" smtClean="0"/>
              <a:t>How many dots would you need altogether for a </a:t>
            </a:r>
          </a:p>
          <a:p>
            <a:pPr marL="742950" lvl="1">
              <a:buFont typeface="Arial" pitchFamily="34" charset="0"/>
              <a:buNone/>
            </a:pPr>
            <a:r>
              <a:rPr lang="en-CA" sz="2000" smtClean="0"/>
              <a:t>100 dot triangle?</a:t>
            </a:r>
            <a:endParaRPr lang="en-US" sz="2000" smtClean="0"/>
          </a:p>
        </p:txBody>
      </p:sp>
      <p:sp>
        <p:nvSpPr>
          <p:cNvPr id="4100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4468E7CE-76D4-403B-A2A0-0E9EB7FE503E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3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101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2514600" y="2286000"/>
            <a:ext cx="1092200" cy="1041400"/>
            <a:chOff x="2720" y="3360"/>
            <a:chExt cx="1720" cy="1640"/>
          </a:xfrm>
        </p:grpSpPr>
        <p:sp>
          <p:nvSpPr>
            <p:cNvPr id="4119" name="Oval 7"/>
            <p:cNvSpPr>
              <a:spLocks noChangeArrowheads="1"/>
            </p:cNvSpPr>
            <p:nvPr/>
          </p:nvSpPr>
          <p:spPr bwMode="auto">
            <a:xfrm>
              <a:off x="3500" y="336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0" name="Oval 8"/>
            <p:cNvSpPr>
              <a:spLocks noChangeArrowheads="1"/>
            </p:cNvSpPr>
            <p:nvPr/>
          </p:nvSpPr>
          <p:spPr bwMode="auto">
            <a:xfrm>
              <a:off x="3180" y="380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1" name="Oval 9"/>
            <p:cNvSpPr>
              <a:spLocks noChangeArrowheads="1"/>
            </p:cNvSpPr>
            <p:nvPr/>
          </p:nvSpPr>
          <p:spPr bwMode="auto">
            <a:xfrm>
              <a:off x="2940" y="428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2" name="Oval 10"/>
            <p:cNvSpPr>
              <a:spLocks noChangeArrowheads="1"/>
            </p:cNvSpPr>
            <p:nvPr/>
          </p:nvSpPr>
          <p:spPr bwMode="auto">
            <a:xfrm>
              <a:off x="2720" y="470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3" name="Oval 11"/>
            <p:cNvSpPr>
              <a:spLocks noChangeArrowheads="1"/>
            </p:cNvSpPr>
            <p:nvPr/>
          </p:nvSpPr>
          <p:spPr bwMode="auto">
            <a:xfrm>
              <a:off x="3240" y="47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4" name="Oval 12"/>
            <p:cNvSpPr>
              <a:spLocks noChangeArrowheads="1"/>
            </p:cNvSpPr>
            <p:nvPr/>
          </p:nvSpPr>
          <p:spPr bwMode="auto">
            <a:xfrm>
              <a:off x="3740" y="47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5" name="Oval 13"/>
            <p:cNvSpPr>
              <a:spLocks noChangeArrowheads="1"/>
            </p:cNvSpPr>
            <p:nvPr/>
          </p:nvSpPr>
          <p:spPr bwMode="auto">
            <a:xfrm>
              <a:off x="4180" y="470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6" name="Oval 14"/>
            <p:cNvSpPr>
              <a:spLocks noChangeArrowheads="1"/>
            </p:cNvSpPr>
            <p:nvPr/>
          </p:nvSpPr>
          <p:spPr bwMode="auto">
            <a:xfrm>
              <a:off x="4000" y="428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27" name="Oval 15"/>
            <p:cNvSpPr>
              <a:spLocks noChangeArrowheads="1"/>
            </p:cNvSpPr>
            <p:nvPr/>
          </p:nvSpPr>
          <p:spPr bwMode="auto">
            <a:xfrm>
              <a:off x="3740" y="384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4103" name="Group 16"/>
          <p:cNvGrpSpPr>
            <a:grpSpLocks/>
          </p:cNvGrpSpPr>
          <p:nvPr/>
        </p:nvGrpSpPr>
        <p:grpSpPr bwMode="auto">
          <a:xfrm>
            <a:off x="3886200" y="1676400"/>
            <a:ext cx="1752600" cy="1638300"/>
            <a:chOff x="6600" y="2640"/>
            <a:chExt cx="2760" cy="2580"/>
          </a:xfrm>
        </p:grpSpPr>
        <p:sp>
          <p:nvSpPr>
            <p:cNvPr id="4104" name="Oval 17"/>
            <p:cNvSpPr>
              <a:spLocks noChangeArrowheads="1"/>
            </p:cNvSpPr>
            <p:nvPr/>
          </p:nvSpPr>
          <p:spPr bwMode="auto">
            <a:xfrm>
              <a:off x="7940" y="264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05" name="Oval 18"/>
            <p:cNvSpPr>
              <a:spLocks noChangeArrowheads="1"/>
            </p:cNvSpPr>
            <p:nvPr/>
          </p:nvSpPr>
          <p:spPr bwMode="auto">
            <a:xfrm>
              <a:off x="7620" y="308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06" name="Oval 19"/>
            <p:cNvSpPr>
              <a:spLocks noChangeArrowheads="1"/>
            </p:cNvSpPr>
            <p:nvPr/>
          </p:nvSpPr>
          <p:spPr bwMode="auto">
            <a:xfrm>
              <a:off x="7380" y="356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07" name="Oval 20"/>
            <p:cNvSpPr>
              <a:spLocks noChangeArrowheads="1"/>
            </p:cNvSpPr>
            <p:nvPr/>
          </p:nvSpPr>
          <p:spPr bwMode="auto">
            <a:xfrm>
              <a:off x="7160" y="398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08" name="Oval 21"/>
            <p:cNvSpPr>
              <a:spLocks noChangeArrowheads="1"/>
            </p:cNvSpPr>
            <p:nvPr/>
          </p:nvSpPr>
          <p:spPr bwMode="auto">
            <a:xfrm>
              <a:off x="6900" y="446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09" name="Oval 22"/>
            <p:cNvSpPr>
              <a:spLocks noChangeArrowheads="1"/>
            </p:cNvSpPr>
            <p:nvPr/>
          </p:nvSpPr>
          <p:spPr bwMode="auto">
            <a:xfrm>
              <a:off x="6600" y="490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0" name="Oval 23"/>
            <p:cNvSpPr>
              <a:spLocks noChangeArrowheads="1"/>
            </p:cNvSpPr>
            <p:nvPr/>
          </p:nvSpPr>
          <p:spPr bwMode="auto">
            <a:xfrm>
              <a:off x="8640" y="398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1" name="Oval 24"/>
            <p:cNvSpPr>
              <a:spLocks noChangeArrowheads="1"/>
            </p:cNvSpPr>
            <p:nvPr/>
          </p:nvSpPr>
          <p:spPr bwMode="auto">
            <a:xfrm>
              <a:off x="8460" y="356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2" name="Oval 25"/>
            <p:cNvSpPr>
              <a:spLocks noChangeArrowheads="1"/>
            </p:cNvSpPr>
            <p:nvPr/>
          </p:nvSpPr>
          <p:spPr bwMode="auto">
            <a:xfrm>
              <a:off x="8200" y="31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3" name="Oval 26"/>
            <p:cNvSpPr>
              <a:spLocks noChangeArrowheads="1"/>
            </p:cNvSpPr>
            <p:nvPr/>
          </p:nvSpPr>
          <p:spPr bwMode="auto">
            <a:xfrm>
              <a:off x="9100" y="490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4" name="Oval 27"/>
            <p:cNvSpPr>
              <a:spLocks noChangeArrowheads="1"/>
            </p:cNvSpPr>
            <p:nvPr/>
          </p:nvSpPr>
          <p:spPr bwMode="auto">
            <a:xfrm>
              <a:off x="8840" y="44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5" name="Oval 28"/>
            <p:cNvSpPr>
              <a:spLocks noChangeArrowheads="1"/>
            </p:cNvSpPr>
            <p:nvPr/>
          </p:nvSpPr>
          <p:spPr bwMode="auto">
            <a:xfrm>
              <a:off x="7080" y="49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6" name="Oval 29"/>
            <p:cNvSpPr>
              <a:spLocks noChangeArrowheads="1"/>
            </p:cNvSpPr>
            <p:nvPr/>
          </p:nvSpPr>
          <p:spPr bwMode="auto">
            <a:xfrm>
              <a:off x="7620" y="494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7" name="Oval 30"/>
            <p:cNvSpPr>
              <a:spLocks noChangeArrowheads="1"/>
            </p:cNvSpPr>
            <p:nvPr/>
          </p:nvSpPr>
          <p:spPr bwMode="auto">
            <a:xfrm>
              <a:off x="8160" y="49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4118" name="Oval 31"/>
            <p:cNvSpPr>
              <a:spLocks noChangeArrowheads="1"/>
            </p:cNvSpPr>
            <p:nvPr/>
          </p:nvSpPr>
          <p:spPr bwMode="auto">
            <a:xfrm>
              <a:off x="8620" y="4920"/>
              <a:ext cx="260" cy="28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09800"/>
            <a:ext cx="6019800" cy="1509713"/>
          </a:xfrm>
        </p:spPr>
        <p:txBody>
          <a:bodyPr/>
          <a:lstStyle/>
          <a:p>
            <a:pPr indent="0" algn="ctr"/>
            <a:r>
              <a:rPr lang="en-US" sz="4800" b="1" smtClean="0"/>
              <a:t>Math Congress!</a:t>
            </a:r>
          </a:p>
        </p:txBody>
      </p:sp>
      <p:sp>
        <p:nvSpPr>
          <p:cNvPr id="5123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0706F086-1346-4B12-A820-F1B14AE400B2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4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5124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09713"/>
          </a:xfrm>
        </p:spPr>
        <p:txBody>
          <a:bodyPr/>
          <a:lstStyle/>
          <a:p>
            <a:pPr indent="0"/>
            <a:r>
              <a:rPr lang="en-US" smtClean="0"/>
              <a:t>Expectations, Big Ideas, </a:t>
            </a:r>
            <a:br>
              <a:rPr lang="en-US" smtClean="0"/>
            </a:br>
            <a:r>
              <a:rPr lang="en-US" smtClean="0"/>
              <a:t>and Learning Goals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7620000" cy="4800600"/>
          </a:xfrm>
        </p:spPr>
        <p:txBody>
          <a:bodyPr/>
          <a:lstStyle/>
          <a:p>
            <a:r>
              <a:rPr lang="en-US" smtClean="0"/>
              <a:t>As a table, compare your answers and discuss some of the different ways of solving this problem. </a:t>
            </a:r>
          </a:p>
          <a:p>
            <a:r>
              <a:rPr lang="en-US" smtClean="0"/>
              <a:t>Determine the:</a:t>
            </a:r>
          </a:p>
          <a:p>
            <a:pPr marL="742950" lvl="1"/>
            <a:r>
              <a:rPr lang="en-US" smtClean="0"/>
              <a:t>Overall expectation(s)</a:t>
            </a:r>
          </a:p>
          <a:p>
            <a:pPr marL="742950" lvl="1"/>
            <a:r>
              <a:rPr lang="en-US" smtClean="0"/>
              <a:t>Big Idea(s)</a:t>
            </a:r>
          </a:p>
          <a:p>
            <a:pPr marL="742950" lvl="1"/>
            <a:r>
              <a:rPr lang="en-US" smtClean="0"/>
              <a:t>Learning Goal(s)</a:t>
            </a:r>
          </a:p>
          <a:p>
            <a:pPr marL="742950" lvl="1"/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419C331-3BAD-4D7A-B0FD-53F5B6B468E6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6149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8229600" cy="1509713"/>
          </a:xfrm>
        </p:spPr>
        <p:txBody>
          <a:bodyPr/>
          <a:lstStyle/>
          <a:p>
            <a:pPr indent="0"/>
            <a:r>
              <a:rPr lang="en-US" sz="4800" smtClean="0"/>
              <a:t>Sharing…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143000" y="2667000"/>
            <a:ext cx="6934200" cy="3048000"/>
          </a:xfrm>
        </p:spPr>
        <p:txBody>
          <a:bodyPr/>
          <a:lstStyle/>
          <a:p>
            <a:r>
              <a:rPr lang="en-US" sz="4400" smtClean="0"/>
              <a:t>of lesson goal(s) for the Triangle Dot Problem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30F7A2-B109-42E1-9F81-062627144E3F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7173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Success Criteria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2438400"/>
          </a:xfrm>
        </p:spPr>
        <p:txBody>
          <a:bodyPr/>
          <a:lstStyle/>
          <a:p>
            <a:r>
              <a:rPr lang="en-US" smtClean="0"/>
              <a:t>As a table, develop success criteria which will be used to provide descriptive feedback overtime. 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E071910-87C3-426D-B537-CFB1CE4C523A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819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7"/>
          <p:cNvSpPr>
            <a:spLocks/>
          </p:cNvSpPr>
          <p:nvPr/>
        </p:nvSpPr>
        <p:spPr bwMode="auto">
          <a:xfrm>
            <a:off x="3886200" y="4038600"/>
            <a:ext cx="3429000" cy="1676400"/>
          </a:xfrm>
          <a:prstGeom prst="cloudCallout">
            <a:avLst>
              <a:gd name="adj1" fmla="val -93843"/>
              <a:gd name="adj2" fmla="val -71306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What would a good answer look like?</a:t>
            </a:r>
            <a:endParaRPr lang="en-CA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04800" y="1447800"/>
            <a:ext cx="8229600" cy="1509713"/>
          </a:xfrm>
        </p:spPr>
        <p:txBody>
          <a:bodyPr/>
          <a:lstStyle/>
          <a:p>
            <a:r>
              <a:rPr lang="en-US" smtClean="0"/>
              <a:t>Video…Responding to Students in the Moment</a:t>
            </a:r>
          </a:p>
        </p:txBody>
      </p:sp>
      <p:sp>
        <p:nvSpPr>
          <p:cNvPr id="9219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6A528A29-51DA-4DD7-839E-C5E650AB0170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8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9220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6"/>
          <p:cNvSpPr>
            <a:spLocks/>
          </p:cNvSpPr>
          <p:nvPr/>
        </p:nvSpPr>
        <p:spPr bwMode="auto">
          <a:xfrm>
            <a:off x="3200400" y="3657600"/>
            <a:ext cx="3429000" cy="1676400"/>
          </a:xfrm>
          <a:prstGeom prst="cloudCallout">
            <a:avLst>
              <a:gd name="adj1" fmla="val -73843"/>
              <a:gd name="adj2" fmla="val -48579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/>
              <a:t>What would you say if…?</a:t>
            </a:r>
            <a:endParaRPr lang="en-CA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533400" y="1828800"/>
            <a:ext cx="8229600" cy="1509713"/>
          </a:xfrm>
        </p:spPr>
        <p:txBody>
          <a:bodyPr/>
          <a:lstStyle/>
          <a:p>
            <a:r>
              <a:rPr lang="en-US" sz="4800" smtClean="0"/>
              <a:t>Gallery Walk using Student Samples</a:t>
            </a:r>
          </a:p>
        </p:txBody>
      </p:sp>
      <p:sp>
        <p:nvSpPr>
          <p:cNvPr id="10243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F921E5C-4C5E-4C6F-925D-90B3C697A9CA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9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244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 - &amp;quot;Patterning and Algebra&amp;#x0D;&amp;#x0A;Breakout 3…Responding to Students Over Time&amp;quot;&quot;/&gt;&lt;property id=&quot;20307&quot; value=&quot;281&quot;/&gt;&lt;/object&gt;&lt;object type=&quot;3&quot; unique_id=&quot;10006&quot;&gt;&lt;property id=&quot;20148&quot; value=&quot;5&quot;/&gt;&lt;property id=&quot;20300&quot; value=&quot;Slide 2 - &amp;quot;Clapping Activity!&amp;quot;&quot;/&gt;&lt;property id=&quot;20307&quot; value=&quot;263&quot;/&gt;&lt;/object&gt;&lt;object type=&quot;3&quot; unique_id=&quot;10010&quot;&gt;&lt;property id=&quot;20148&quot; value=&quot;5&quot;/&gt;&lt;property id=&quot;20300&quot; value=&quot;Slide 5 - &amp;quot;Expectations, Big Ideas, &amp;#x0D;&amp;#x0A;and Learning Goals&amp;quot;&quot;/&gt;&lt;property id=&quot;20307&quot; value=&quot;271&quot;/&gt;&lt;/object&gt;&lt;object type=&quot;3&quot; unique_id=&quot;10011&quot;&gt;&lt;property id=&quot;20148&quot; value=&quot;5&quot;/&gt;&lt;property id=&quot;20300&quot; value=&quot;Slide 6 - &amp;quot;Sharing…&amp;quot;&quot;/&gt;&lt;property id=&quot;20307&quot; value=&quot;266&quot;/&gt;&lt;/object&gt;&lt;object type=&quot;3&quot; unique_id=&quot;10015&quot;&gt;&lt;property id=&quot;20148&quot; value=&quot;5&quot;/&gt;&lt;property id=&quot;20300&quot; value=&quot;Slide 7 - &amp;quot;Success Criteria&amp;quot;&quot;/&gt;&lt;property id=&quot;20307&quot; value=&quot;269&quot;/&gt;&lt;/object&gt;&lt;object type=&quot;3&quot; unique_id=&quot;10025&quot;&gt;&lt;property id=&quot;20148&quot; value=&quot;5&quot;/&gt;&lt;property id=&quot;20300&quot; value=&quot;Slide 12 - &amp;quot;Further Consolidation&amp;quot;&quot;/&gt;&lt;property id=&quot;20307&quot; value=&quot;280&quot;/&gt;&lt;/object&gt;&lt;object type=&quot;3&quot; unique_id=&quot;10026&quot;&gt;&lt;property id=&quot;20148&quot; value=&quot;5&quot;/&gt;&lt;property id=&quot;20300&quot; value=&quot;Slide 3 - &amp;quot;Triangle Dot Problem &amp;quot;&quot;/&gt;&lt;property id=&quot;20307&quot; value=&quot;295&quot;/&gt;&lt;/object&gt;&lt;object type=&quot;3&quot; unique_id=&quot;10027&quot;&gt;&lt;property id=&quot;20148&quot; value=&quot;5&quot;/&gt;&lt;property id=&quot;20300&quot; value=&quot;Slide 4 - &amp;quot;Math Congress!&amp;quot;&quot;/&gt;&lt;property id=&quot;20307&quot; value=&quot;296&quot;/&gt;&lt;/object&gt;&lt;object type=&quot;3&quot; unique_id=&quot;10028&quot;&gt;&lt;property id=&quot;20148&quot; value=&quot;5&quot;/&gt;&lt;property id=&quot;20300&quot; value=&quot;Slide 8 - &amp;quot;Video…Responding to Students in the Moment&amp;quot;&quot;/&gt;&lt;property id=&quot;20307&quot; value=&quot;298&quot;/&gt;&lt;/object&gt;&lt;object type=&quot;3&quot; unique_id=&quot;10029&quot;&gt;&lt;property id=&quot;20148&quot; value=&quot;5&quot;/&gt;&lt;property id=&quot;20300&quot; value=&quot;Slide 9 - &amp;quot;Gallery Walk using Student Samples&amp;quot;&quot;/&gt;&lt;property id=&quot;20307&quot; value=&quot;297&quot;/&gt;&lt;/object&gt;&lt;object type=&quot;3&quot; unique_id=&quot;10030&quot;&gt;&lt;property id=&quot;20148&quot; value=&quot;5&quot;/&gt;&lt;property id=&quot;20300&quot; value=&quot;Slide 10 - &amp;quot;Dotmocracy&amp;quot;&quot;/&gt;&lt;property id=&quot;20307&quot; value=&quot;289&quot;/&gt;&lt;/object&gt;&lt;object type=&quot;3&quot; unique_id=&quot;10031&quot;&gt;&lt;property id=&quot;20148&quot; value=&quot;5&quot;/&gt;&lt;property id=&quot;20300&quot; value=&quot;Slide 11 - &amp;quot;Success Criteria…revisited&amp;quot;&quot;/&gt;&lt;property id=&quot;20307&quot; value=&quot;287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</TotalTime>
  <Pages>0</Pages>
  <Words>326</Words>
  <Characters>0</Characters>
  <Application>Microsoft Office PowerPoint</Application>
  <PresentationFormat>On-screen Show (4:3)</PresentationFormat>
  <Lines>0</Lines>
  <Paragraphs>53</Paragraphs>
  <Slides>12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ヒラギノ角ゴ ProN W3</vt:lpstr>
      <vt:lpstr>ＭＳ Ｐゴシック</vt:lpstr>
      <vt:lpstr>2_Default Design</vt:lpstr>
      <vt:lpstr>Patterning and Algebra Breakout 3…Responding to Students Over Time</vt:lpstr>
      <vt:lpstr>Clapping Activity!</vt:lpstr>
      <vt:lpstr>Triangle Dot Problem </vt:lpstr>
      <vt:lpstr>Math Congress!</vt:lpstr>
      <vt:lpstr>Expectations, Big Ideas,  and Learning Goals</vt:lpstr>
      <vt:lpstr>Sharing…</vt:lpstr>
      <vt:lpstr>Success Criteria</vt:lpstr>
      <vt:lpstr>Video…Responding to Students in the Moment</vt:lpstr>
      <vt:lpstr>Gallery Walk using Student Samples</vt:lpstr>
      <vt:lpstr>Dotmocracy</vt:lpstr>
      <vt:lpstr>Success Criteria…revisited</vt:lpstr>
      <vt:lpstr>Further Consolidation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d.wines</cp:lastModifiedBy>
  <cp:revision>79</cp:revision>
  <dcterms:modified xsi:type="dcterms:W3CDTF">2011-08-19T14:56:03Z</dcterms:modified>
</cp:coreProperties>
</file>